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6" d="100"/>
          <a:sy n="66" d="100"/>
        </p:scale>
        <p:origin x="288"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11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177526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github.com/missingdays/nerdy.python"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github.com/jpcp0614/Trybe-Exercicios" TargetMode="External"/><Relationship Id="rId5" Type="http://schemas.openxmlformats.org/officeDocument/2006/relationships/hyperlink" Target="https://github.com/Michaelllllll25/Algorithms" TargetMode="External"/><Relationship Id="rId4" Type="http://schemas.openxmlformats.org/officeDocument/2006/relationships/hyperlink" Target="https://github.com/ucsb-cs8-m17/Lecture11_0831"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D"/>
          </a:p>
        </p:txBody>
      </p:sp>
      <p:sp>
        <p:nvSpPr>
          <p:cNvPr id="3" name="Shape 1"/>
          <p:cNvSpPr/>
          <p:nvPr/>
        </p:nvSpPr>
        <p:spPr>
          <a:xfrm>
            <a:off x="0" y="0"/>
            <a:ext cx="14630400" cy="8229600"/>
          </a:xfrm>
          <a:prstGeom prst="rect">
            <a:avLst/>
          </a:prstGeom>
          <a:solidFill>
            <a:srgbClr val="241631"/>
          </a:solidFill>
          <a:ln/>
        </p:spPr>
        <p:txBody>
          <a:bodyPr/>
          <a:lstStyle/>
          <a:p>
            <a:endParaRPr lang="en-ID"/>
          </a:p>
        </p:txBody>
      </p:sp>
      <p:sp>
        <p:nvSpPr>
          <p:cNvPr id="4" name="Text 2"/>
          <p:cNvSpPr/>
          <p:nvPr/>
        </p:nvSpPr>
        <p:spPr>
          <a:xfrm>
            <a:off x="6319599" y="2084784"/>
            <a:ext cx="7477601" cy="1666399"/>
          </a:xfrm>
          <a:prstGeom prst="rect">
            <a:avLst/>
          </a:prstGeom>
          <a:noFill/>
          <a:ln/>
        </p:spPr>
        <p:txBody>
          <a:bodyPr wrap="square" rtlCol="0" anchor="t"/>
          <a:lstStyle/>
          <a:p>
            <a:pPr marL="0" indent="0">
              <a:lnSpc>
                <a:spcPts val="6561"/>
              </a:lnSpc>
              <a:buNone/>
            </a:pPr>
            <a:r>
              <a:rPr lang="en-US" sz="5249" b="1" dirty="0">
                <a:solidFill>
                  <a:srgbClr val="FF726D"/>
                </a:solidFill>
                <a:latin typeface="Inconsolata" pitchFamily="34" charset="0"/>
                <a:ea typeface="Inconsolata" pitchFamily="34" charset="-122"/>
                <a:cs typeface="Inconsolata" pitchFamily="34" charset="-120"/>
              </a:rPr>
              <a:t>Pengujian Whitebox dan Unit Test</a:t>
            </a:r>
            <a:endParaRPr lang="en-US" sz="5249" dirty="0"/>
          </a:p>
        </p:txBody>
      </p:sp>
      <p:sp>
        <p:nvSpPr>
          <p:cNvPr id="5" name="Text 3"/>
          <p:cNvSpPr/>
          <p:nvPr/>
        </p:nvSpPr>
        <p:spPr>
          <a:xfrm>
            <a:off x="6319599" y="4084439"/>
            <a:ext cx="7477601"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Presentasi ini akan membahas pengertian whitebox testing dan unit test, perbedaannya dengan blackbox testing, contoh implementasi dalam Python, keuntungan penggunaannya, serta pertimbangan dalam melakukan pengujian ini.</a:t>
            </a:r>
            <a:endParaRPr lang="en-US" sz="1750" dirty="0"/>
          </a:p>
        </p:txBody>
      </p:sp>
      <p:sp>
        <p:nvSpPr>
          <p:cNvPr id="6" name="Shape 4"/>
          <p:cNvSpPr/>
          <p:nvPr/>
        </p:nvSpPr>
        <p:spPr>
          <a:xfrm>
            <a:off x="6319599" y="5772626"/>
            <a:ext cx="355402" cy="355402"/>
          </a:xfrm>
          <a:prstGeom prst="roundRect">
            <a:avLst>
              <a:gd name="adj" fmla="val 25726039"/>
            </a:avLst>
          </a:prstGeom>
          <a:noFill/>
          <a:ln w="7620">
            <a:solidFill>
              <a:srgbClr val="FFFFFF"/>
            </a:solidFill>
            <a:prstDash val="solid"/>
          </a:ln>
        </p:spPr>
        <p:txBody>
          <a:bodyPr/>
          <a:lstStyle/>
          <a:p>
            <a:endParaRPr lang="en-ID"/>
          </a:p>
        </p:txBody>
      </p:sp>
      <p:pic>
        <p:nvPicPr>
          <p:cNvPr id="7" name="Image 0" descr="preencoded.png"/>
          <p:cNvPicPr>
            <a:picLocks noChangeAspect="1"/>
          </p:cNvPicPr>
          <p:nvPr/>
        </p:nvPicPr>
        <p:blipFill>
          <a:blip r:embed="rId3"/>
          <a:stretch>
            <a:fillRect/>
          </a:stretch>
        </p:blipFill>
        <p:spPr>
          <a:xfrm>
            <a:off x="6327219" y="5780246"/>
            <a:ext cx="340162" cy="340162"/>
          </a:xfrm>
          <a:prstGeom prst="rect">
            <a:avLst/>
          </a:prstGeom>
        </p:spPr>
      </p:pic>
      <p:sp>
        <p:nvSpPr>
          <p:cNvPr id="8" name="Text 5"/>
          <p:cNvSpPr/>
          <p:nvPr/>
        </p:nvSpPr>
        <p:spPr>
          <a:xfrm>
            <a:off x="6786086" y="5755958"/>
            <a:ext cx="2232660" cy="388858"/>
          </a:xfrm>
          <a:prstGeom prst="rect">
            <a:avLst/>
          </a:prstGeom>
          <a:noFill/>
          <a:ln/>
        </p:spPr>
        <p:txBody>
          <a:bodyPr wrap="none" rtlCol="0" anchor="t"/>
          <a:lstStyle/>
          <a:p>
            <a:pPr marL="0" indent="0" algn="l">
              <a:lnSpc>
                <a:spcPts val="3062"/>
              </a:lnSpc>
              <a:buNone/>
            </a:pPr>
            <a:r>
              <a:rPr lang="en-US" sz="2187" b="1" dirty="0">
                <a:solidFill>
                  <a:srgbClr val="DAD1E6"/>
                </a:solidFill>
                <a:latin typeface="Fira Sans" pitchFamily="34" charset="0"/>
                <a:ea typeface="Fira Sans" pitchFamily="34" charset="-122"/>
                <a:cs typeface="Fira Sans" pitchFamily="34" charset="-120"/>
              </a:rPr>
              <a:t>MAULANA ALFARISI</a:t>
            </a:r>
          </a:p>
          <a:p>
            <a:pPr marL="0" indent="0" algn="l">
              <a:lnSpc>
                <a:spcPts val="3062"/>
              </a:lnSpc>
              <a:buNone/>
            </a:pPr>
            <a:r>
              <a:rPr lang="en-US" sz="2187" b="1" dirty="0">
                <a:solidFill>
                  <a:srgbClr val="DAD1E6"/>
                </a:solidFill>
                <a:latin typeface="Fira Sans" pitchFamily="34" charset="0"/>
              </a:rPr>
              <a:t>201011400438</a:t>
            </a:r>
            <a:endParaRPr lang="en-US" sz="2187" dirty="0"/>
          </a:p>
        </p:txBody>
      </p:sp>
      <p:pic>
        <p:nvPicPr>
          <p:cNvPr id="9"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D"/>
          </a:p>
        </p:txBody>
      </p:sp>
      <p:sp>
        <p:nvSpPr>
          <p:cNvPr id="3" name="Shape 1"/>
          <p:cNvSpPr/>
          <p:nvPr/>
        </p:nvSpPr>
        <p:spPr>
          <a:xfrm>
            <a:off x="0" y="0"/>
            <a:ext cx="14630400" cy="8229600"/>
          </a:xfrm>
          <a:prstGeom prst="rect">
            <a:avLst/>
          </a:prstGeom>
          <a:solidFill>
            <a:srgbClr val="241631"/>
          </a:solidFill>
          <a:ln/>
        </p:spPr>
        <p:txBody>
          <a:bodyPr/>
          <a:lstStyle/>
          <a:p>
            <a:endParaRPr lang="en-ID"/>
          </a:p>
        </p:txBody>
      </p:sp>
      <p:sp>
        <p:nvSpPr>
          <p:cNvPr id="4" name="Text 2"/>
          <p:cNvSpPr/>
          <p:nvPr/>
        </p:nvSpPr>
        <p:spPr>
          <a:xfrm>
            <a:off x="6319599" y="2365296"/>
            <a:ext cx="7477601" cy="1388745"/>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Pengertian Whitebox Testing dan Unit Test</a:t>
            </a:r>
            <a:endParaRPr lang="en-US" sz="4374" dirty="0"/>
          </a:p>
        </p:txBody>
      </p:sp>
      <p:sp>
        <p:nvSpPr>
          <p:cNvPr id="5" name="Text 3"/>
          <p:cNvSpPr/>
          <p:nvPr/>
        </p:nvSpPr>
        <p:spPr>
          <a:xfrm>
            <a:off x="6319599" y="4087297"/>
            <a:ext cx="7477601"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Pengujian whitebox adalah metode pengujian perangkat lunak yang dilakukan dengan memahami struktur internal dari program, seperti aliran kontrol, struktur data, dan logika kode. Unit test adalah jenis pengujian yang berfokus pada pengujian unit terkecil dari perangkat lunak, seperti fungsi atau metode.</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D"/>
          </a:p>
        </p:txBody>
      </p:sp>
      <p:sp>
        <p:nvSpPr>
          <p:cNvPr id="3" name="Shape 1"/>
          <p:cNvSpPr/>
          <p:nvPr/>
        </p:nvSpPr>
        <p:spPr>
          <a:xfrm>
            <a:off x="0" y="0"/>
            <a:ext cx="14630400" cy="8229600"/>
          </a:xfrm>
          <a:prstGeom prst="rect">
            <a:avLst/>
          </a:prstGeom>
          <a:solidFill>
            <a:srgbClr val="241631"/>
          </a:solidFill>
          <a:ln/>
        </p:spPr>
        <p:txBody>
          <a:bodyPr/>
          <a:lstStyle/>
          <a:p>
            <a:endParaRPr lang="en-ID"/>
          </a:p>
        </p:txBody>
      </p:sp>
      <p:sp>
        <p:nvSpPr>
          <p:cNvPr id="4" name="Text 2"/>
          <p:cNvSpPr/>
          <p:nvPr/>
        </p:nvSpPr>
        <p:spPr>
          <a:xfrm>
            <a:off x="833199" y="2365296"/>
            <a:ext cx="7477601" cy="1388745"/>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Perbedaan Whitebox Testing dan Blackbox Testing</a:t>
            </a:r>
            <a:endParaRPr lang="en-US" sz="4374" dirty="0"/>
          </a:p>
        </p:txBody>
      </p:sp>
      <p:sp>
        <p:nvSpPr>
          <p:cNvPr id="5" name="Text 3"/>
          <p:cNvSpPr/>
          <p:nvPr/>
        </p:nvSpPr>
        <p:spPr>
          <a:xfrm>
            <a:off x="833199" y="4087297"/>
            <a:ext cx="7477601"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Perbedaan antara whitebox testing dan blackbox testing terletak pada pengetahuan tentang struktur internal perangkat lunak. Whitebox testing melibatkan pemahaman yang mendalam tentang kode sumber, sementara blackbox testing hanya melihat perangkat lunak dari luar dan menguji fungsi dan fitur yang terlihat.</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D"/>
          </a:p>
        </p:txBody>
      </p:sp>
      <p:sp>
        <p:nvSpPr>
          <p:cNvPr id="3" name="Shape 1"/>
          <p:cNvSpPr/>
          <p:nvPr/>
        </p:nvSpPr>
        <p:spPr>
          <a:xfrm>
            <a:off x="0" y="0"/>
            <a:ext cx="14630400" cy="8229600"/>
          </a:xfrm>
          <a:prstGeom prst="rect">
            <a:avLst/>
          </a:prstGeom>
          <a:solidFill>
            <a:srgbClr val="241631"/>
          </a:solidFill>
          <a:ln/>
        </p:spPr>
        <p:txBody>
          <a:bodyPr/>
          <a:lstStyle/>
          <a:p>
            <a:endParaRPr lang="en-ID"/>
          </a:p>
        </p:txBody>
      </p:sp>
      <p:sp>
        <p:nvSpPr>
          <p:cNvPr id="4" name="Text 2"/>
          <p:cNvSpPr/>
          <p:nvPr/>
        </p:nvSpPr>
        <p:spPr>
          <a:xfrm>
            <a:off x="2037993" y="1451610"/>
            <a:ext cx="10554414" cy="1388745"/>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Contoh Implementasi Whitebox Testing dalam Python</a:t>
            </a:r>
            <a:endParaRPr lang="en-US" sz="4374" dirty="0"/>
          </a:p>
        </p:txBody>
      </p:sp>
      <p:sp>
        <p:nvSpPr>
          <p:cNvPr id="5" name="Shape 3"/>
          <p:cNvSpPr/>
          <p:nvPr/>
        </p:nvSpPr>
        <p:spPr>
          <a:xfrm>
            <a:off x="2037993" y="3284696"/>
            <a:ext cx="3370064" cy="3493294"/>
          </a:xfrm>
          <a:prstGeom prst="roundRect">
            <a:avLst>
              <a:gd name="adj" fmla="val 1978"/>
            </a:avLst>
          </a:prstGeom>
          <a:solidFill>
            <a:srgbClr val="312140"/>
          </a:solidFill>
          <a:ln/>
        </p:spPr>
        <p:txBody>
          <a:bodyPr/>
          <a:lstStyle/>
          <a:p>
            <a:endParaRPr lang="en-ID"/>
          </a:p>
        </p:txBody>
      </p:sp>
      <p:sp>
        <p:nvSpPr>
          <p:cNvPr id="6" name="Text 4"/>
          <p:cNvSpPr/>
          <p:nvPr/>
        </p:nvSpPr>
        <p:spPr>
          <a:xfrm>
            <a:off x="2260163" y="3506867"/>
            <a:ext cx="2925723" cy="694373"/>
          </a:xfrm>
          <a:prstGeom prst="rect">
            <a:avLst/>
          </a:prstGeom>
          <a:noFill/>
          <a:ln/>
        </p:spPr>
        <p:txBody>
          <a:bodyPr wrap="squar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Pemeriksaan Aliran Kontrol</a:t>
            </a:r>
            <a:endParaRPr lang="en-US" sz="2187" dirty="0"/>
          </a:p>
        </p:txBody>
      </p:sp>
      <p:sp>
        <p:nvSpPr>
          <p:cNvPr id="7" name="Text 5"/>
          <p:cNvSpPr/>
          <p:nvPr/>
        </p:nvSpPr>
        <p:spPr>
          <a:xfrm>
            <a:off x="2148335" y="4423410"/>
            <a:ext cx="3037551" cy="2132409"/>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Menggunakan teknik pengujian jalur aliran kontrol untuk memastikan bahwa semua kemungkinan jalur di dalam kode program sudah diuji.</a:t>
            </a:r>
            <a:endParaRPr lang="en-US" sz="1750" dirty="0"/>
          </a:p>
        </p:txBody>
      </p:sp>
      <p:sp>
        <p:nvSpPr>
          <p:cNvPr id="8" name="Shape 6"/>
          <p:cNvSpPr/>
          <p:nvPr/>
        </p:nvSpPr>
        <p:spPr>
          <a:xfrm>
            <a:off x="5630228" y="3284696"/>
            <a:ext cx="3370064" cy="3493294"/>
          </a:xfrm>
          <a:prstGeom prst="roundRect">
            <a:avLst>
              <a:gd name="adj" fmla="val 1978"/>
            </a:avLst>
          </a:prstGeom>
          <a:solidFill>
            <a:srgbClr val="312140"/>
          </a:solidFill>
          <a:ln/>
        </p:spPr>
        <p:txBody>
          <a:bodyPr/>
          <a:lstStyle/>
          <a:p>
            <a:endParaRPr lang="en-ID"/>
          </a:p>
        </p:txBody>
      </p:sp>
      <p:sp>
        <p:nvSpPr>
          <p:cNvPr id="9" name="Text 7"/>
          <p:cNvSpPr/>
          <p:nvPr/>
        </p:nvSpPr>
        <p:spPr>
          <a:xfrm>
            <a:off x="5852398" y="3506867"/>
            <a:ext cx="2925723" cy="694373"/>
          </a:xfrm>
          <a:prstGeom prst="rect">
            <a:avLst/>
          </a:prstGeom>
          <a:noFill/>
          <a:ln/>
        </p:spPr>
        <p:txBody>
          <a:bodyPr wrap="squar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Pemeriksaan Pernyataan</a:t>
            </a:r>
            <a:endParaRPr lang="en-US" sz="2187" dirty="0"/>
          </a:p>
        </p:txBody>
      </p:sp>
      <p:sp>
        <p:nvSpPr>
          <p:cNvPr id="10" name="Text 8"/>
          <p:cNvSpPr/>
          <p:nvPr/>
        </p:nvSpPr>
        <p:spPr>
          <a:xfrm>
            <a:off x="5852398" y="4423410"/>
            <a:ext cx="2925723"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Menguji setiap pernyataan kondisional dalam kode untuk memastikan bahwa hasilnya sesuai dengan harapan.</a:t>
            </a:r>
            <a:endParaRPr lang="en-US" sz="1750" dirty="0"/>
          </a:p>
        </p:txBody>
      </p:sp>
      <p:sp>
        <p:nvSpPr>
          <p:cNvPr id="11" name="Shape 9"/>
          <p:cNvSpPr/>
          <p:nvPr/>
        </p:nvSpPr>
        <p:spPr>
          <a:xfrm>
            <a:off x="9222462" y="3284696"/>
            <a:ext cx="3370064" cy="3493294"/>
          </a:xfrm>
          <a:prstGeom prst="roundRect">
            <a:avLst>
              <a:gd name="adj" fmla="val 1978"/>
            </a:avLst>
          </a:prstGeom>
          <a:solidFill>
            <a:srgbClr val="312140"/>
          </a:solidFill>
          <a:ln/>
        </p:spPr>
        <p:txBody>
          <a:bodyPr/>
          <a:lstStyle/>
          <a:p>
            <a:endParaRPr lang="en-ID"/>
          </a:p>
        </p:txBody>
      </p:sp>
      <p:sp>
        <p:nvSpPr>
          <p:cNvPr id="12" name="Text 10"/>
          <p:cNvSpPr/>
          <p:nvPr/>
        </p:nvSpPr>
        <p:spPr>
          <a:xfrm>
            <a:off x="9444633" y="3506867"/>
            <a:ext cx="233172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Pemeriksaan Batas</a:t>
            </a:r>
            <a:endParaRPr lang="en-US" sz="2187" dirty="0"/>
          </a:p>
        </p:txBody>
      </p:sp>
      <p:sp>
        <p:nvSpPr>
          <p:cNvPr id="13" name="Text 11"/>
          <p:cNvSpPr/>
          <p:nvPr/>
        </p:nvSpPr>
        <p:spPr>
          <a:xfrm>
            <a:off x="9444633" y="4076224"/>
            <a:ext cx="2925723"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Menguji kemampuan program dalam menangani nilai batas dan situasi ekstrem.</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D"/>
          </a:p>
        </p:txBody>
      </p:sp>
      <p:sp>
        <p:nvSpPr>
          <p:cNvPr id="3" name="Shape 1"/>
          <p:cNvSpPr/>
          <p:nvPr/>
        </p:nvSpPr>
        <p:spPr>
          <a:xfrm>
            <a:off x="0" y="0"/>
            <a:ext cx="14630400" cy="8229600"/>
          </a:xfrm>
          <a:prstGeom prst="rect">
            <a:avLst/>
          </a:prstGeom>
          <a:solidFill>
            <a:srgbClr val="241631"/>
          </a:solidFill>
          <a:ln/>
        </p:spPr>
        <p:txBody>
          <a:bodyPr/>
          <a:lstStyle/>
          <a:p>
            <a:endParaRPr lang="en-ID"/>
          </a:p>
        </p:txBody>
      </p:sp>
      <p:sp>
        <p:nvSpPr>
          <p:cNvPr id="4" name="Text 2"/>
          <p:cNvSpPr/>
          <p:nvPr/>
        </p:nvSpPr>
        <p:spPr>
          <a:xfrm>
            <a:off x="2037993" y="662345"/>
            <a:ext cx="10554414" cy="1388745"/>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Contoh Implementasi Unit Test dalam Python</a:t>
            </a:r>
            <a:endParaRPr lang="en-US" sz="4374" dirty="0"/>
          </a:p>
        </p:txBody>
      </p:sp>
      <p:sp>
        <p:nvSpPr>
          <p:cNvPr id="6" name="Text 3"/>
          <p:cNvSpPr/>
          <p:nvPr/>
        </p:nvSpPr>
        <p:spPr>
          <a:xfrm>
            <a:off x="2037993" y="5931575"/>
            <a:ext cx="2221944"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Test Cases</a:t>
            </a:r>
            <a:endParaRPr lang="en-US" sz="2187" dirty="0"/>
          </a:p>
        </p:txBody>
      </p:sp>
      <p:sp>
        <p:nvSpPr>
          <p:cNvPr id="7" name="Text 4"/>
          <p:cNvSpPr/>
          <p:nvPr/>
        </p:nvSpPr>
        <p:spPr>
          <a:xfrm>
            <a:off x="2037993" y="6500932"/>
            <a:ext cx="5110520" cy="1066205"/>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Menulis dan mengeksekusi serangkaian test case untuk memastikan fungsionalitas yang diharapkan dari setiap unit.</a:t>
            </a:r>
            <a:endParaRPr lang="en-US" sz="1750" dirty="0"/>
          </a:p>
        </p:txBody>
      </p:sp>
      <p:sp>
        <p:nvSpPr>
          <p:cNvPr id="9" name="Text 5"/>
          <p:cNvSpPr/>
          <p:nvPr/>
        </p:nvSpPr>
        <p:spPr>
          <a:xfrm>
            <a:off x="7481768" y="5931694"/>
            <a:ext cx="2221944"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Coverage</a:t>
            </a:r>
            <a:endParaRPr lang="en-US" sz="2187" dirty="0"/>
          </a:p>
        </p:txBody>
      </p:sp>
      <p:sp>
        <p:nvSpPr>
          <p:cNvPr id="10" name="Text 6"/>
          <p:cNvSpPr/>
          <p:nvPr/>
        </p:nvSpPr>
        <p:spPr>
          <a:xfrm>
            <a:off x="7481768" y="6501051"/>
            <a:ext cx="5110639" cy="710803"/>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Menggunakan alat untuk mengukur sejauh mana kode program yang diuji oleh unit test.</a:t>
            </a:r>
            <a:endParaRPr lang="en-US" sz="1750" dirty="0"/>
          </a:p>
        </p:txBody>
      </p:sp>
      <p:pic>
        <p:nvPicPr>
          <p:cNvPr id="13" name="Picture 12">
            <a:extLst>
              <a:ext uri="{FF2B5EF4-FFF2-40B4-BE49-F238E27FC236}">
                <a16:creationId xmlns:a16="http://schemas.microsoft.com/office/drawing/2014/main" id="{FE512382-0CA5-D920-F69A-516E3DA8F298}"/>
              </a:ext>
            </a:extLst>
          </p:cNvPr>
          <p:cNvPicPr>
            <a:picLocks noChangeAspect="1"/>
          </p:cNvPicPr>
          <p:nvPr/>
        </p:nvPicPr>
        <p:blipFill>
          <a:blip r:embed="rId3"/>
          <a:stretch>
            <a:fillRect/>
          </a:stretch>
        </p:blipFill>
        <p:spPr>
          <a:xfrm>
            <a:off x="2037993" y="2576133"/>
            <a:ext cx="5110639" cy="3225285"/>
          </a:xfrm>
          <a:prstGeom prst="rect">
            <a:avLst/>
          </a:prstGeom>
        </p:spPr>
      </p:pic>
      <p:pic>
        <p:nvPicPr>
          <p:cNvPr id="15" name="Picture 14">
            <a:extLst>
              <a:ext uri="{FF2B5EF4-FFF2-40B4-BE49-F238E27FC236}">
                <a16:creationId xmlns:a16="http://schemas.microsoft.com/office/drawing/2014/main" id="{9762A84C-F588-0024-4AB6-A7D09B69F5DF}"/>
              </a:ext>
            </a:extLst>
          </p:cNvPr>
          <p:cNvPicPr>
            <a:picLocks noChangeAspect="1"/>
          </p:cNvPicPr>
          <p:nvPr/>
        </p:nvPicPr>
        <p:blipFill>
          <a:blip r:embed="rId4"/>
          <a:stretch>
            <a:fillRect/>
          </a:stretch>
        </p:blipFill>
        <p:spPr>
          <a:xfrm>
            <a:off x="7481767" y="2590297"/>
            <a:ext cx="5110639" cy="32252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D"/>
          </a:p>
        </p:txBody>
      </p:sp>
      <p:sp>
        <p:nvSpPr>
          <p:cNvPr id="3" name="Shape 1"/>
          <p:cNvSpPr/>
          <p:nvPr/>
        </p:nvSpPr>
        <p:spPr>
          <a:xfrm>
            <a:off x="0" y="0"/>
            <a:ext cx="14630400" cy="8229600"/>
          </a:xfrm>
          <a:prstGeom prst="rect">
            <a:avLst/>
          </a:prstGeom>
          <a:solidFill>
            <a:srgbClr val="241631"/>
          </a:solidFill>
          <a:ln/>
        </p:spPr>
        <p:txBody>
          <a:bodyPr/>
          <a:lstStyle/>
          <a:p>
            <a:endParaRPr lang="en-ID"/>
          </a:p>
        </p:txBody>
      </p:sp>
      <p:sp>
        <p:nvSpPr>
          <p:cNvPr id="4" name="Text 2"/>
          <p:cNvSpPr/>
          <p:nvPr/>
        </p:nvSpPr>
        <p:spPr>
          <a:xfrm>
            <a:off x="4490799" y="736521"/>
            <a:ext cx="9306401" cy="1388745"/>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Keuntungan Menggunakan Whitebox Testing dan Unit Test</a:t>
            </a:r>
            <a:endParaRPr lang="en-US" sz="4374" dirty="0"/>
          </a:p>
        </p:txBody>
      </p:sp>
      <p:sp>
        <p:nvSpPr>
          <p:cNvPr id="5" name="Shape 3"/>
          <p:cNvSpPr/>
          <p:nvPr/>
        </p:nvSpPr>
        <p:spPr>
          <a:xfrm>
            <a:off x="4490799" y="2632115"/>
            <a:ext cx="499943" cy="499943"/>
          </a:xfrm>
          <a:prstGeom prst="roundRect">
            <a:avLst>
              <a:gd name="adj" fmla="val 13333"/>
            </a:avLst>
          </a:prstGeom>
          <a:solidFill>
            <a:srgbClr val="312140"/>
          </a:solidFill>
          <a:ln/>
        </p:spPr>
        <p:txBody>
          <a:bodyPr/>
          <a:lstStyle/>
          <a:p>
            <a:endParaRPr lang="en-ID"/>
          </a:p>
        </p:txBody>
      </p:sp>
      <p:sp>
        <p:nvSpPr>
          <p:cNvPr id="6" name="Text 4"/>
          <p:cNvSpPr/>
          <p:nvPr/>
        </p:nvSpPr>
        <p:spPr>
          <a:xfrm>
            <a:off x="4656892" y="2673787"/>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7" name="Text 5"/>
          <p:cNvSpPr/>
          <p:nvPr/>
        </p:nvSpPr>
        <p:spPr>
          <a:xfrm>
            <a:off x="5212913" y="2708434"/>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Early Detection</a:t>
            </a:r>
            <a:endParaRPr lang="en-US" sz="2187" dirty="0"/>
          </a:p>
        </p:txBody>
      </p:sp>
      <p:sp>
        <p:nvSpPr>
          <p:cNvPr id="8" name="Text 6"/>
          <p:cNvSpPr/>
          <p:nvPr/>
        </p:nvSpPr>
        <p:spPr>
          <a:xfrm>
            <a:off x="5212913" y="3277791"/>
            <a:ext cx="8584287"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Pengujian internal dan unit memungkinkan masalah ditemukan lebih awal dalam siklus pengembangan, sehingga memudahkan perbaikan.</a:t>
            </a:r>
            <a:endParaRPr lang="en-US" sz="1750" dirty="0"/>
          </a:p>
        </p:txBody>
      </p:sp>
      <p:sp>
        <p:nvSpPr>
          <p:cNvPr id="9" name="Shape 7"/>
          <p:cNvSpPr/>
          <p:nvPr/>
        </p:nvSpPr>
        <p:spPr>
          <a:xfrm>
            <a:off x="4490799" y="4384358"/>
            <a:ext cx="499943" cy="499943"/>
          </a:xfrm>
          <a:prstGeom prst="roundRect">
            <a:avLst>
              <a:gd name="adj" fmla="val 13333"/>
            </a:avLst>
          </a:prstGeom>
          <a:solidFill>
            <a:srgbClr val="312140"/>
          </a:solidFill>
          <a:ln/>
        </p:spPr>
        <p:txBody>
          <a:bodyPr/>
          <a:lstStyle/>
          <a:p>
            <a:endParaRPr lang="en-ID"/>
          </a:p>
        </p:txBody>
      </p:sp>
      <p:sp>
        <p:nvSpPr>
          <p:cNvPr id="10" name="Text 8"/>
          <p:cNvSpPr/>
          <p:nvPr/>
        </p:nvSpPr>
        <p:spPr>
          <a:xfrm>
            <a:off x="4656892" y="4426029"/>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1" name="Text 9"/>
          <p:cNvSpPr/>
          <p:nvPr/>
        </p:nvSpPr>
        <p:spPr>
          <a:xfrm>
            <a:off x="5212913" y="4460677"/>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Bug Prevention</a:t>
            </a:r>
            <a:endParaRPr lang="en-US" sz="2187" dirty="0"/>
          </a:p>
        </p:txBody>
      </p:sp>
      <p:sp>
        <p:nvSpPr>
          <p:cNvPr id="12" name="Text 10"/>
          <p:cNvSpPr/>
          <p:nvPr/>
        </p:nvSpPr>
        <p:spPr>
          <a:xfrm>
            <a:off x="5212913" y="5030033"/>
            <a:ext cx="8584287"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Pengujian menyeluruh dapat membantu mencegah munculnya bug yang dapat mengganggu kinerja aplikasi atau mengakibatkan kerugian.</a:t>
            </a:r>
            <a:endParaRPr lang="en-US" sz="1750" dirty="0"/>
          </a:p>
        </p:txBody>
      </p:sp>
      <p:sp>
        <p:nvSpPr>
          <p:cNvPr id="13" name="Shape 11"/>
          <p:cNvSpPr/>
          <p:nvPr/>
        </p:nvSpPr>
        <p:spPr>
          <a:xfrm>
            <a:off x="4490799" y="6136600"/>
            <a:ext cx="499943" cy="499943"/>
          </a:xfrm>
          <a:prstGeom prst="roundRect">
            <a:avLst>
              <a:gd name="adj" fmla="val 13333"/>
            </a:avLst>
          </a:prstGeom>
          <a:solidFill>
            <a:srgbClr val="312140"/>
          </a:solidFill>
          <a:ln/>
        </p:spPr>
        <p:txBody>
          <a:bodyPr/>
          <a:lstStyle/>
          <a:p>
            <a:endParaRPr lang="en-ID"/>
          </a:p>
        </p:txBody>
      </p:sp>
      <p:sp>
        <p:nvSpPr>
          <p:cNvPr id="14" name="Text 12"/>
          <p:cNvSpPr/>
          <p:nvPr/>
        </p:nvSpPr>
        <p:spPr>
          <a:xfrm>
            <a:off x="4656892" y="6178272"/>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3</a:t>
            </a:r>
            <a:endParaRPr lang="en-US" sz="2624" dirty="0"/>
          </a:p>
        </p:txBody>
      </p:sp>
      <p:sp>
        <p:nvSpPr>
          <p:cNvPr id="15" name="Text 13"/>
          <p:cNvSpPr/>
          <p:nvPr/>
        </p:nvSpPr>
        <p:spPr>
          <a:xfrm>
            <a:off x="5212913" y="6212919"/>
            <a:ext cx="288036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Improved Code Quality</a:t>
            </a:r>
            <a:endParaRPr lang="en-US" sz="2187" dirty="0"/>
          </a:p>
        </p:txBody>
      </p:sp>
      <p:sp>
        <p:nvSpPr>
          <p:cNvPr id="16" name="Text 14"/>
          <p:cNvSpPr/>
          <p:nvPr/>
        </p:nvSpPr>
        <p:spPr>
          <a:xfrm>
            <a:off x="5212913" y="6782276"/>
            <a:ext cx="8584287"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Dengan memastikan setiap unit berfungsi dengan baik, dapat meningkatkan kualitas keseluruhan dari kode program.</a:t>
            </a:r>
            <a:endParaRPr lang="en-US" sz="1750" dirty="0"/>
          </a:p>
        </p:txBody>
      </p:sp>
      <p:pic>
        <p:nvPicPr>
          <p:cNvPr id="17" name="Image 0" descr="preencoded.png"/>
          <p:cNvPicPr>
            <a:picLocks noChangeAspect="1"/>
          </p:cNvPicPr>
          <p:nvPr/>
        </p:nvPicPr>
        <p:blipFill>
          <a:blip r:embed="rId3"/>
          <a:stretch>
            <a:fillRect/>
          </a:stretch>
        </p:blipFill>
        <p:spPr>
          <a:xfrm>
            <a:off x="0" y="0"/>
            <a:ext cx="365760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D"/>
          </a:p>
        </p:txBody>
      </p:sp>
      <p:sp>
        <p:nvSpPr>
          <p:cNvPr id="3" name="Shape 1"/>
          <p:cNvSpPr/>
          <p:nvPr/>
        </p:nvSpPr>
        <p:spPr>
          <a:xfrm>
            <a:off x="0" y="0"/>
            <a:ext cx="14630400" cy="8229600"/>
          </a:xfrm>
          <a:prstGeom prst="rect">
            <a:avLst/>
          </a:prstGeom>
          <a:solidFill>
            <a:srgbClr val="241631"/>
          </a:solidFill>
          <a:ln/>
        </p:spPr>
        <p:txBody>
          <a:bodyPr/>
          <a:lstStyle/>
          <a:p>
            <a:endParaRPr lang="en-ID"/>
          </a:p>
        </p:txBody>
      </p:sp>
      <p:sp>
        <p:nvSpPr>
          <p:cNvPr id="4" name="Text 2"/>
          <p:cNvSpPr/>
          <p:nvPr/>
        </p:nvSpPr>
        <p:spPr>
          <a:xfrm>
            <a:off x="6319599" y="2195751"/>
            <a:ext cx="7477601" cy="2083118"/>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Pertimbangan dalam Melakukan Whitebox Testing dan Unit Test</a:t>
            </a:r>
            <a:endParaRPr lang="en-US" sz="4374" dirty="0"/>
          </a:p>
        </p:txBody>
      </p:sp>
      <p:sp>
        <p:nvSpPr>
          <p:cNvPr id="5" name="Text 3"/>
          <p:cNvSpPr/>
          <p:nvPr/>
        </p:nvSpPr>
        <p:spPr>
          <a:xfrm>
            <a:off x="6319599" y="4612124"/>
            <a:ext cx="7477601"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Beberapa pertimbangan yang perlu diperhatikan saat melakukan whitebox testing dan unit test adalah alokasi sumber daya yang memadai, pemilihan alat pengujian yang sesuai, dan pengaturan strategi pengujian yang efisien.</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D"/>
          </a:p>
        </p:txBody>
      </p:sp>
      <p:sp>
        <p:nvSpPr>
          <p:cNvPr id="3" name="Shape 1"/>
          <p:cNvSpPr/>
          <p:nvPr/>
        </p:nvSpPr>
        <p:spPr>
          <a:xfrm>
            <a:off x="0" y="0"/>
            <a:ext cx="14630400" cy="8229600"/>
          </a:xfrm>
          <a:prstGeom prst="rect">
            <a:avLst/>
          </a:prstGeom>
          <a:solidFill>
            <a:srgbClr val="241631"/>
          </a:solidFill>
          <a:ln/>
        </p:spPr>
        <p:txBody>
          <a:bodyPr/>
          <a:lstStyle/>
          <a:p>
            <a:endParaRPr lang="en-ID"/>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txBody>
          <a:bodyPr/>
          <a:lstStyle/>
          <a:p>
            <a:endParaRPr lang="en-ID"/>
          </a:p>
        </p:txBody>
      </p:sp>
      <p:sp>
        <p:nvSpPr>
          <p:cNvPr id="6" name="Text 3"/>
          <p:cNvSpPr/>
          <p:nvPr/>
        </p:nvSpPr>
        <p:spPr>
          <a:xfrm>
            <a:off x="2037993" y="3067883"/>
            <a:ext cx="563880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Kesimpulan dan Saran</a:t>
            </a:r>
            <a:endParaRPr lang="en-US" sz="4374" dirty="0"/>
          </a:p>
        </p:txBody>
      </p:sp>
      <p:sp>
        <p:nvSpPr>
          <p:cNvPr id="7" name="Text 4"/>
          <p:cNvSpPr/>
          <p:nvPr/>
        </p:nvSpPr>
        <p:spPr>
          <a:xfrm>
            <a:off x="2037993" y="4095512"/>
            <a:ext cx="10554414"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Pengujian whitebox dan unit test adalah bagian integral dari pengembangan perangkat lunak yang berhasil. Dengan memahami struktur internal dan menguji setiap unit, aplikasi akan lebih stabil dan bebas dari bug yang mengganggu.</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D"/>
          </a:p>
        </p:txBody>
      </p:sp>
      <p:sp>
        <p:nvSpPr>
          <p:cNvPr id="3" name="Shape 1"/>
          <p:cNvSpPr/>
          <p:nvPr/>
        </p:nvSpPr>
        <p:spPr>
          <a:xfrm>
            <a:off x="0" y="0"/>
            <a:ext cx="14630400" cy="8229600"/>
          </a:xfrm>
          <a:prstGeom prst="rect">
            <a:avLst/>
          </a:prstGeom>
          <a:solidFill>
            <a:srgbClr val="241631"/>
          </a:solidFill>
          <a:ln/>
        </p:spPr>
        <p:txBody>
          <a:bodyPr/>
          <a:lstStyle/>
          <a:p>
            <a:endParaRPr lang="en-ID"/>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txBody>
          <a:bodyPr/>
          <a:lstStyle/>
          <a:p>
            <a:endParaRPr lang="en-ID"/>
          </a:p>
        </p:txBody>
      </p:sp>
      <p:sp>
        <p:nvSpPr>
          <p:cNvPr id="6" name="Text 3"/>
          <p:cNvSpPr/>
          <p:nvPr/>
        </p:nvSpPr>
        <p:spPr>
          <a:xfrm>
            <a:off x="2037993" y="1340110"/>
            <a:ext cx="5638800" cy="694373"/>
          </a:xfrm>
          <a:prstGeom prst="rect">
            <a:avLst/>
          </a:prstGeom>
          <a:noFill/>
          <a:ln/>
        </p:spPr>
        <p:txBody>
          <a:bodyPr wrap="none" rtlCol="0" anchor="t"/>
          <a:lstStyle/>
          <a:p>
            <a:pPr marL="0" indent="0">
              <a:lnSpc>
                <a:spcPts val="5468"/>
              </a:lnSpc>
              <a:buNone/>
            </a:pPr>
            <a:r>
              <a:rPr lang="en-US" sz="4374" b="1" dirty="0" err="1">
                <a:solidFill>
                  <a:srgbClr val="FF726D"/>
                </a:solidFill>
                <a:latin typeface="Inconsolata" pitchFamily="34" charset="0"/>
                <a:ea typeface="Inconsolata" pitchFamily="34" charset="-122"/>
                <a:cs typeface="Inconsolata" pitchFamily="34" charset="-120"/>
              </a:rPr>
              <a:t>Referensi</a:t>
            </a:r>
            <a:endParaRPr lang="en-US" sz="4374" dirty="0"/>
          </a:p>
        </p:txBody>
      </p:sp>
      <p:sp>
        <p:nvSpPr>
          <p:cNvPr id="7" name="Text 4"/>
          <p:cNvSpPr/>
          <p:nvPr/>
        </p:nvSpPr>
        <p:spPr>
          <a:xfrm>
            <a:off x="2037993" y="2338063"/>
            <a:ext cx="10554414" cy="2073059"/>
          </a:xfrm>
          <a:prstGeom prst="rect">
            <a:avLst/>
          </a:prstGeom>
          <a:noFill/>
          <a:ln/>
        </p:spPr>
        <p:txBody>
          <a:bodyPr wrap="square" rtlCol="0" anchor="t"/>
          <a:lstStyle/>
          <a:p>
            <a:pPr marL="457200" indent="-457200" algn="l" fontAlgn="b">
              <a:buFont typeface="Wingdings" panose="05000000000000000000" pitchFamily="2" charset="2"/>
              <a:buChar char="q"/>
            </a:pPr>
            <a:r>
              <a:rPr lang="en-ID" sz="3200" b="0" i="0" u="none" strike="noStrike" dirty="0">
                <a:solidFill>
                  <a:schemeClr val="bg1"/>
                </a:solidFill>
                <a:effectLst/>
                <a:latin typeface="Google Sans"/>
                <a:hlinkClick r:id="rId4">
                  <a:extLst>
                    <a:ext uri="{A12FA001-AC4F-418D-AE19-62706E023703}">
                      <ahyp:hlinkClr xmlns:ahyp="http://schemas.microsoft.com/office/drawing/2018/hyperlinkcolor" val="tx"/>
                    </a:ext>
                  </a:extLst>
                </a:hlinkClick>
              </a:rPr>
              <a:t>github.com/ucsb-cs8-m17/Lecture11_0831</a:t>
            </a:r>
            <a:endParaRPr lang="en-ID" sz="3200" b="0" i="0" dirty="0">
              <a:solidFill>
                <a:schemeClr val="bg1"/>
              </a:solidFill>
              <a:effectLst/>
              <a:latin typeface="Google Sans"/>
            </a:endParaRPr>
          </a:p>
          <a:p>
            <a:pPr marL="457200" indent="-457200" algn="l">
              <a:buFont typeface="Wingdings" panose="05000000000000000000" pitchFamily="2" charset="2"/>
              <a:buChar char="q"/>
            </a:pPr>
            <a:r>
              <a:rPr lang="en-ID" sz="3200" b="0" i="0" dirty="0" err="1">
                <a:solidFill>
                  <a:schemeClr val="bg1"/>
                </a:solidFill>
                <a:effectLst/>
                <a:latin typeface="Google Sans"/>
              </a:rPr>
              <a:t>tunduk</a:t>
            </a:r>
            <a:r>
              <a:rPr lang="en-ID" sz="3200" b="0" i="0" dirty="0">
                <a:solidFill>
                  <a:schemeClr val="bg1"/>
                </a:solidFill>
                <a:effectLst/>
                <a:latin typeface="Google Sans"/>
              </a:rPr>
              <a:t> </a:t>
            </a:r>
            <a:r>
              <a:rPr lang="en-ID" sz="3200" b="0" i="0" dirty="0" err="1">
                <a:solidFill>
                  <a:schemeClr val="bg1"/>
                </a:solidFill>
                <a:effectLst/>
                <a:latin typeface="Google Sans"/>
              </a:rPr>
              <a:t>kepada</a:t>
            </a:r>
            <a:r>
              <a:rPr lang="en-ID" sz="3200" b="0" i="0" dirty="0">
                <a:solidFill>
                  <a:schemeClr val="bg1"/>
                </a:solidFill>
                <a:effectLst/>
                <a:latin typeface="Google Sans"/>
              </a:rPr>
              <a:t> </a:t>
            </a:r>
            <a:r>
              <a:rPr lang="en-ID" sz="3200" b="0" i="0" dirty="0" err="1">
                <a:solidFill>
                  <a:schemeClr val="bg1"/>
                </a:solidFill>
                <a:effectLst/>
                <a:latin typeface="Google Sans"/>
              </a:rPr>
              <a:t>lisensi</a:t>
            </a:r>
            <a:r>
              <a:rPr lang="en-ID" sz="3200" b="0" i="0" dirty="0">
                <a:solidFill>
                  <a:schemeClr val="bg1"/>
                </a:solidFill>
                <a:effectLst/>
                <a:latin typeface="Google Sans"/>
              </a:rPr>
              <a:t> (MIT)</a:t>
            </a:r>
          </a:p>
          <a:p>
            <a:pPr marL="457200" indent="-457200" algn="l" fontAlgn="b">
              <a:buFont typeface="Wingdings" panose="05000000000000000000" pitchFamily="2" charset="2"/>
              <a:buChar char="q"/>
            </a:pPr>
            <a:r>
              <a:rPr lang="en-ID" sz="3200" b="0" i="0" u="none" strike="noStrike" dirty="0">
                <a:solidFill>
                  <a:schemeClr val="bg1"/>
                </a:solidFill>
                <a:effectLst/>
                <a:latin typeface="Google Sans"/>
                <a:hlinkClick r:id="rId5">
                  <a:extLst>
                    <a:ext uri="{A12FA001-AC4F-418D-AE19-62706E023703}">
                      <ahyp:hlinkClr xmlns:ahyp="http://schemas.microsoft.com/office/drawing/2018/hyperlinkcolor" val="tx"/>
                    </a:ext>
                  </a:extLst>
                </a:hlinkClick>
              </a:rPr>
              <a:t>github.com/Michaelllllll25/Algorithms</a:t>
            </a:r>
            <a:endParaRPr lang="en-ID" sz="3200" b="0" i="0" dirty="0">
              <a:solidFill>
                <a:schemeClr val="bg1"/>
              </a:solidFill>
              <a:effectLst/>
              <a:latin typeface="Google Sans"/>
            </a:endParaRPr>
          </a:p>
          <a:p>
            <a:pPr marL="457200" indent="-457200" algn="l" fontAlgn="b">
              <a:buFont typeface="Wingdings" panose="05000000000000000000" pitchFamily="2" charset="2"/>
              <a:buChar char="q"/>
            </a:pPr>
            <a:r>
              <a:rPr lang="en-ID" sz="3200" b="0" i="0" u="none" strike="noStrike" dirty="0">
                <a:solidFill>
                  <a:srgbClr val="0563C1"/>
                </a:solidFill>
                <a:effectLst/>
                <a:latin typeface="Google Sans"/>
                <a:hlinkClick r:id="rId6">
                  <a:extLst>
                    <a:ext uri="{A12FA001-AC4F-418D-AE19-62706E023703}">
                      <ahyp:hlinkClr xmlns:ahyp="http://schemas.microsoft.com/office/drawing/2018/hyperlinkcolor" val="tx"/>
                    </a:ext>
                  </a:extLst>
                </a:hlinkClick>
              </a:rPr>
              <a:t>github.com/jpcp0614/</a:t>
            </a:r>
            <a:r>
              <a:rPr lang="en-ID" sz="3200" b="0" i="0" u="none" strike="noStrike" dirty="0" err="1">
                <a:solidFill>
                  <a:schemeClr val="bg1"/>
                </a:solidFill>
                <a:effectLst/>
                <a:latin typeface="Google Sans"/>
                <a:hlinkClick r:id="rId6">
                  <a:extLst>
                    <a:ext uri="{A12FA001-AC4F-418D-AE19-62706E023703}">
                      <ahyp:hlinkClr xmlns:ahyp="http://schemas.microsoft.com/office/drawing/2018/hyperlinkcolor" val="tx"/>
                    </a:ext>
                  </a:extLst>
                </a:hlinkClick>
              </a:rPr>
              <a:t>Trybe-Exercicios</a:t>
            </a:r>
            <a:endParaRPr lang="en-ID" sz="3200" b="0" i="0" dirty="0">
              <a:solidFill>
                <a:schemeClr val="bg1"/>
              </a:solidFill>
              <a:effectLst/>
              <a:latin typeface="Google Sans"/>
            </a:endParaRPr>
          </a:p>
          <a:p>
            <a:pPr marL="457200" indent="-457200" algn="l" fontAlgn="b">
              <a:buFont typeface="Wingdings" panose="05000000000000000000" pitchFamily="2" charset="2"/>
              <a:buChar char="q"/>
            </a:pPr>
            <a:r>
              <a:rPr lang="en-ID" sz="3200" b="0" i="0" u="none" strike="noStrike" dirty="0">
                <a:solidFill>
                  <a:srgbClr val="0563C1"/>
                </a:solidFill>
                <a:effectLst/>
                <a:latin typeface="Google Sans"/>
                <a:hlinkClick r:id="rId7">
                  <a:extLst>
                    <a:ext uri="{A12FA001-AC4F-418D-AE19-62706E023703}">
                      <ahyp:hlinkClr xmlns:ahyp="http://schemas.microsoft.com/office/drawing/2018/hyperlinkcolor" val="tx"/>
                    </a:ext>
                  </a:extLst>
                </a:hlinkClick>
              </a:rPr>
              <a:t>github.com/</a:t>
            </a:r>
            <a:r>
              <a:rPr lang="en-ID" sz="3200" b="0" i="0" u="none" strike="noStrike" dirty="0" err="1">
                <a:solidFill>
                  <a:srgbClr val="0563C1"/>
                </a:solidFill>
                <a:effectLst/>
                <a:latin typeface="Google Sans"/>
                <a:hlinkClick r:id="rId7">
                  <a:extLst>
                    <a:ext uri="{A12FA001-AC4F-418D-AE19-62706E023703}">
                      <ahyp:hlinkClr xmlns:ahyp="http://schemas.microsoft.com/office/drawing/2018/hyperlinkcolor" val="tx"/>
                    </a:ext>
                  </a:extLst>
                </a:hlinkClick>
              </a:rPr>
              <a:t>missingdays</a:t>
            </a:r>
            <a:r>
              <a:rPr lang="en-ID" sz="3200" b="0" i="0" u="none" strike="noStrike" dirty="0">
                <a:solidFill>
                  <a:srgbClr val="0563C1"/>
                </a:solidFill>
                <a:effectLst/>
                <a:latin typeface="Google Sans"/>
                <a:hlinkClick r:id="rId7">
                  <a:extLst>
                    <a:ext uri="{A12FA001-AC4F-418D-AE19-62706E023703}">
                      <ahyp:hlinkClr xmlns:ahyp="http://schemas.microsoft.com/office/drawing/2018/hyperlinkcolor" val="tx"/>
                    </a:ext>
                  </a:extLst>
                </a:hlinkClick>
              </a:rPr>
              <a:t>/</a:t>
            </a:r>
            <a:r>
              <a:rPr lang="en-ID" sz="3200" b="0" i="0" u="none" strike="noStrike" dirty="0" err="1">
                <a:solidFill>
                  <a:schemeClr val="bg1"/>
                </a:solidFill>
                <a:effectLst/>
                <a:latin typeface="Google Sans"/>
                <a:hlinkClick r:id="rId7">
                  <a:extLst>
                    <a:ext uri="{A12FA001-AC4F-418D-AE19-62706E023703}">
                      <ahyp:hlinkClr xmlns:ahyp="http://schemas.microsoft.com/office/drawing/2018/hyperlinkcolor" val="tx"/>
                    </a:ext>
                  </a:extLst>
                </a:hlinkClick>
              </a:rPr>
              <a:t>nerdy.python</a:t>
            </a:r>
            <a:endParaRPr lang="en-ID" sz="3200" b="0" i="0" dirty="0">
              <a:solidFill>
                <a:schemeClr val="bg1"/>
              </a:solidFill>
              <a:effectLst/>
              <a:latin typeface="Google Sans"/>
            </a:endParaRPr>
          </a:p>
        </p:txBody>
      </p:sp>
    </p:spTree>
    <p:extLst>
      <p:ext uri="{BB962C8B-B14F-4D97-AF65-F5344CB8AC3E}">
        <p14:creationId xmlns:p14="http://schemas.microsoft.com/office/powerpoint/2010/main" val="1788368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426</Words>
  <Application>Microsoft Office PowerPoint</Application>
  <PresentationFormat>Custom</PresentationFormat>
  <Paragraphs>49</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Fira Sans</vt:lpstr>
      <vt:lpstr>Google Sans</vt:lpstr>
      <vt:lpstr>Inconsolata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Maulana fariz</cp:lastModifiedBy>
  <cp:revision>3</cp:revision>
  <dcterms:created xsi:type="dcterms:W3CDTF">2023-10-31T06:18:08Z</dcterms:created>
  <dcterms:modified xsi:type="dcterms:W3CDTF">2023-10-31T06:55:57Z</dcterms:modified>
</cp:coreProperties>
</file>